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398" r:id="rId4"/>
    <p:sldId id="399" r:id="rId5"/>
    <p:sldId id="400" r:id="rId6"/>
    <p:sldId id="260" r:id="rId7"/>
    <p:sldId id="486" r:id="rId8"/>
    <p:sldId id="290" r:id="rId9"/>
    <p:sldId id="277" r:id="rId10"/>
    <p:sldId id="278" r:id="rId11"/>
    <p:sldId id="487" r:id="rId12"/>
    <p:sldId id="279" r:id="rId13"/>
    <p:sldId id="488" r:id="rId14"/>
    <p:sldId id="489" r:id="rId15"/>
    <p:sldId id="478" r:id="rId16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84"/>
  </p:normalViewPr>
  <p:slideViewPr>
    <p:cSldViewPr showGuides="1">
      <p:cViewPr varScale="1">
        <p:scale>
          <a:sx n="74" d="100"/>
          <a:sy n="74" d="100"/>
        </p:scale>
        <p:origin x="1714" y="67"/>
      </p:cViewPr>
      <p:guideLst>
        <p:guide orient="horz" pos="2160"/>
        <p:guide pos="28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gs" Target="tags/tag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任意多边形 66566"/>
          <p:cNvSpPr/>
          <p:nvPr/>
        </p:nvSpPr>
        <p:spPr>
          <a:xfrm>
            <a:off x="685800" y="2393950"/>
            <a:ext cx="7772400" cy="109538"/>
          </a:xfrm>
          <a:custGeom>
            <a:avLst/>
            <a:gdLst/>
            <a:ahLst/>
            <a:cxnLst/>
            <a:rect l="0" t="0" r="0" b="0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6562" name="标题 6656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buClrTx/>
              <a:buSzTx/>
              <a:buFontTx/>
              <a:defRPr sz="4000"/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66563" name="副标题 66562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1pPr>
            <a:lvl2pPr marL="457200" lvl="1" indent="14605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2pPr>
            <a:lvl3pPr marL="909955" lvl="2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3pPr>
            <a:lvl4pPr marL="1306830" lvl="3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4pPr>
            <a:lvl5pPr marL="1695450" lvl="4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66564" name="日期占位符 6656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fontAlgn="base"/>
            <a:fld id="{BB962C8B-B14F-4D97-AF65-F5344CB8AC3E}" type="datetime1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66565" name="页脚占位符 6656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66566" name="灯片编号占位符 6656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65537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65538"/>
          <p:cNvSpPr>
            <a:spLocks noGrp="1"/>
          </p:cNvSpPr>
          <p:nvPr>
            <p:ph type="body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任意多边形 65539"/>
          <p:cNvSpPr/>
          <p:nvPr/>
        </p:nvSpPr>
        <p:spPr>
          <a:xfrm>
            <a:off x="609600" y="1566863"/>
            <a:ext cx="7958138" cy="109537"/>
          </a:xfrm>
          <a:custGeom>
            <a:avLst/>
            <a:gdLst/>
            <a:ahLst/>
            <a:cxnLst/>
            <a:rect l="0" t="0" r="0" b="0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9" name="直接连接符 65540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542" name="日期占位符 65541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  <p:sp>
        <p:nvSpPr>
          <p:cNvPr id="65543" name="页脚占位符 6554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endParaRPr lang="zh-CN" altLang="en-US" strike="noStrike" noProof="1"/>
          </a:p>
        </p:txBody>
      </p:sp>
      <p:sp>
        <p:nvSpPr>
          <p:cNvPr id="65544" name="灯片编号占位符 6554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xfrm>
            <a:off x="50800" y="1196975"/>
            <a:ext cx="8679180" cy="2569210"/>
          </a:xfrm>
        </p:spPr>
        <p:txBody>
          <a:bodyPr anchor="b" anchorCtr="0"/>
          <a:lstStyle/>
          <a:p>
            <a:pPr marR="0" algn="r" defTabSz="914400" rtl="0">
              <a:lnSpc>
                <a:spcPts val="96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6000" b="1" i="0" u="none" strike="noStrike" kern="1200" cap="none" spc="0" normalizeH="0" baseline="0" noProof="1">
                <a:solidFill>
                  <a:schemeClr val="tx2"/>
                </a:solidFill>
                <a:latin typeface="+mj-ea"/>
              </a:rPr>
              <a:t>洪涝灾害疾病防治知识</a:t>
            </a:r>
            <a:endParaRPr kumimoji="0" lang="zh-CN" altLang="zh-CN" sz="6000" b="1" i="0" u="none" strike="noStrike" kern="1200" cap="none" spc="0" normalizeH="0" baseline="0" noProof="1">
              <a:solidFill>
                <a:schemeClr val="tx2"/>
              </a:solidFill>
              <a:latin typeface="+mj-ea"/>
            </a:endParaRPr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1547813" y="4508500"/>
            <a:ext cx="6781800" cy="1752600"/>
          </a:xfrm>
        </p:spPr>
        <p:txBody>
          <a:bodyPr anchor="t" anchorCtr="0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  清河区疾病预防控制中心</a:t>
            </a:r>
            <a:endParaRPr kumimoji="0" lang="zh-CN" altLang="en-US" sz="2800" b="0" i="0" u="none" strike="noStrike" kern="1200" cap="none" spc="0" normalizeH="0" baseline="0" noProof="1">
              <a:solidFill>
                <a:schemeClr val="tx1"/>
              </a:solidFill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kumimoji="0" lang="zh-CN" altLang="en-US" sz="2800" b="0" i="0" u="none" strike="noStrike" kern="1200" cap="none" spc="0" normalizeH="0" baseline="0" noProof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 </a:t>
            </a:r>
            <a:endParaRPr kumimoji="0" lang="zh-CN" altLang="en-US" sz="2800" b="0" i="0" u="none" strike="noStrike" kern="1200" cap="none" spc="0" normalizeH="0" baseline="0" noProof="1">
              <a:solidFill>
                <a:schemeClr val="tx1"/>
              </a:solidFill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23" name="文本框 8195"/>
          <p:cNvSpPr txBox="1"/>
          <p:nvPr/>
        </p:nvSpPr>
        <p:spPr>
          <a:xfrm>
            <a:off x="5521325" y="5445125"/>
            <a:ext cx="1458595" cy="503555"/>
          </a:xfrm>
          <a:prstGeom prst="rect">
            <a:avLst/>
          </a:prstGeom>
          <a:noFill/>
          <a:ln w="12700">
            <a:noFill/>
          </a:ln>
        </p:spPr>
        <p:txBody>
          <a:bodyPr anchor="t" anchorCtr="0"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latin typeface="Verdana" panose="020B0604030504040204" pitchFamily="34" charset="0"/>
              </a:rPr>
              <a:t>2024</a:t>
            </a:r>
            <a:r>
              <a:rPr lang="zh-CN" altLang="en-US" dirty="0">
                <a:latin typeface="Verdana" panose="020B0604030504040204" pitchFamily="34" charset="0"/>
                <a:ea typeface="宋体" panose="02010600030101010101" pitchFamily="2" charset="-122"/>
              </a:rPr>
              <a:t>年</a:t>
            </a:r>
            <a:r>
              <a:rPr lang="en-US" altLang="zh-CN" dirty="0">
                <a:latin typeface="Verdana" panose="020B0604030504040204" pitchFamily="34" charset="0"/>
              </a:rPr>
              <a:t>8</a:t>
            </a:r>
            <a:r>
              <a:rPr lang="zh-CN" altLang="en-US" dirty="0">
                <a:latin typeface="Verdana" panose="020B0604030504040204" pitchFamily="34" charset="0"/>
                <a:ea typeface="宋体" panose="02010600030101010101" pitchFamily="2" charset="-122"/>
              </a:rPr>
              <a:t>月</a:t>
            </a:r>
            <a:endParaRPr lang="zh-CN" altLang="en-US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char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32769"/>
          <p:cNvSpPr>
            <a:spLocks noGrp="1"/>
          </p:cNvSpPr>
          <p:nvPr>
            <p:ph type="title"/>
          </p:nvPr>
        </p:nvSpPr>
        <p:spPr>
          <a:xfrm>
            <a:off x="611505" y="260985"/>
            <a:ext cx="8001000" cy="1216025"/>
          </a:xfrm>
        </p:spPr>
        <p:txBody>
          <a:bodyPr anchor="b" anchorCtr="0"/>
          <a:lstStyle/>
          <a:p>
            <a:r>
              <a:rPr lang="zh-CN" altLang="en-US" dirty="0">
                <a:latin typeface="+mn-ea"/>
                <a:ea typeface="+mn-ea"/>
                <a:sym typeface="+mn-ea"/>
              </a:rPr>
              <a:t>（三）常见疾病</a:t>
            </a:r>
            <a:endParaRPr lang="zh-CN" altLang="en-US" dirty="0"/>
          </a:p>
        </p:txBody>
      </p:sp>
      <p:sp>
        <p:nvSpPr>
          <p:cNvPr id="23554" name="文本占位符 32770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zh-CN" altLang="en-US" sz="2400" b="1" dirty="0">
                <a:latin typeface="+mn-ea"/>
              </a:rPr>
              <a:t>   手足口病</a:t>
            </a:r>
            <a:endParaRPr lang="zh-CN" altLang="en-US" sz="2400" b="1" dirty="0">
              <a:latin typeface="+mn-ea"/>
            </a:endParaRPr>
          </a:p>
          <a:p>
            <a:pPr marL="0" indent="0">
              <a:buNone/>
            </a:pPr>
            <a:r>
              <a:rPr lang="en-US" altLang="zh-CN" sz="18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1.手足口病病因及传播？</a:t>
            </a:r>
            <a:endParaRPr lang="en-US" altLang="zh-CN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18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手足口病是由肠道病毒引起的急性传染病，该病传播方式多样，以通过人群密切接触传播为主。</a:t>
            </a:r>
            <a:endParaRPr lang="en-US" altLang="zh-CN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18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2.手足口病的预防控制措施</a:t>
            </a:r>
            <a:endParaRPr lang="en-US" altLang="zh-CN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18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（1）饭前便后、外出回家后要用肥皂或洗手液等给儿童洗手；看护人接触儿童前、替幼童更换尿布、处理粪便后均要洗手；</a:t>
            </a:r>
            <a:endParaRPr lang="en-US" altLang="zh-CN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18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（2）婴幼儿的尿布要及时清洗、曝晒或消毒；注意保持家庭环境卫生，居室要经常通风，勤晒衣被；</a:t>
            </a:r>
            <a:endParaRPr lang="en-US" altLang="zh-CN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18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（3）婴幼儿使用的奶瓶、奶嘴及儿童使用的餐具使用前后应充分清洗、消毒；不要让儿童喝生水、吃生冷食物；</a:t>
            </a:r>
            <a:endParaRPr lang="en-US" altLang="zh-CN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18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（4）儿童出现发热、出疹等相关症状要及时到医疗机构就诊；</a:t>
            </a:r>
            <a:endParaRPr lang="en-US" altLang="zh-CN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18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（5）及时对患儿的衣物进行晾晒或消毒，对患儿粪便及时进行消毒处理。</a:t>
            </a:r>
            <a:endParaRPr lang="en-US" altLang="zh-CN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endParaRPr lang="zh-CN" altLang="en-US" sz="18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33793"/>
          <p:cNvSpPr>
            <a:spLocks noGrp="1"/>
          </p:cNvSpPr>
          <p:nvPr>
            <p:ph type="title"/>
          </p:nvPr>
        </p:nvSpPr>
        <p:spPr>
          <a:xfrm>
            <a:off x="611505" y="304800"/>
            <a:ext cx="8001000" cy="1216025"/>
          </a:xfrm>
        </p:spPr>
        <p:txBody>
          <a:bodyPr anchor="b" anchorCtr="0"/>
          <a:lstStyle/>
          <a:p>
            <a:r>
              <a:rPr lang="en-US" altLang="zh-CN" sz="3600" dirty="0">
                <a:latin typeface="+mn-ea"/>
                <a:ea typeface="+mn-ea"/>
                <a:cs typeface="+mn-ea"/>
              </a:rPr>
              <a:t>(</a:t>
            </a:r>
            <a:r>
              <a:rPr lang="zh-CN" altLang="en-US" sz="3600" dirty="0">
                <a:latin typeface="+mn-ea"/>
                <a:ea typeface="+mn-ea"/>
                <a:cs typeface="+mn-ea"/>
              </a:rPr>
              <a:t>四）消毒对象与方法（被污水浸泡污染的场所和物品）</a:t>
            </a:r>
            <a:endParaRPr lang="zh-CN" altLang="en-US" sz="3600" dirty="0">
              <a:latin typeface="+mn-ea"/>
              <a:ea typeface="+mn-ea"/>
              <a:cs typeface="+mn-ea"/>
            </a:endParaRPr>
          </a:p>
        </p:txBody>
      </p:sp>
      <p:sp>
        <p:nvSpPr>
          <p:cNvPr id="24578" name="文本占位符 33794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环境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对室内外进行彻底的环境清污，在改善环境卫生基础上进行一次彻底的消毒处理。做到先清理、后消毒。场所物体表面、墙壁、地面可采用500mg/L有效氯消毒液（“84”消毒液与水1：100配比）进行喷洒、擦拭消毒，作用30min。在无疫情情况下，不用对室内空气进行消毒剂喷雾消毒，应保持室内空气流通，以自然通风为主，通风不良的场所可采用机械通风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33793"/>
          <p:cNvSpPr>
            <a:spLocks noGrp="1"/>
          </p:cNvSpPr>
          <p:nvPr>
            <p:ph type="title"/>
          </p:nvPr>
        </p:nvSpPr>
        <p:spPr>
          <a:xfrm>
            <a:off x="611505" y="304800"/>
            <a:ext cx="8001000" cy="1216025"/>
          </a:xfrm>
        </p:spPr>
        <p:txBody>
          <a:bodyPr anchor="b" anchorCtr="0"/>
          <a:lstStyle/>
          <a:p>
            <a:r>
              <a:rPr lang="en-US" altLang="zh-CN" sz="3600" dirty="0">
                <a:latin typeface="+mn-ea"/>
                <a:ea typeface="+mn-ea"/>
                <a:cs typeface="+mn-ea"/>
              </a:rPr>
              <a:t>(</a:t>
            </a:r>
            <a:r>
              <a:rPr lang="zh-CN" altLang="en-US" sz="3600" dirty="0">
                <a:latin typeface="+mn-ea"/>
                <a:ea typeface="+mn-ea"/>
                <a:cs typeface="+mn-ea"/>
              </a:rPr>
              <a:t>四）消毒对象与方法（被污水浸泡污染的场所和物品）</a:t>
            </a:r>
            <a:endParaRPr lang="zh-CN" altLang="en-US" sz="3600" dirty="0">
              <a:latin typeface="+mn-ea"/>
              <a:ea typeface="+mn-ea"/>
              <a:cs typeface="+mn-ea"/>
            </a:endParaRPr>
          </a:p>
        </p:txBody>
      </p:sp>
      <p:sp>
        <p:nvSpPr>
          <p:cNvPr id="24578" name="文本占位符 33794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餐、饮具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餐、饮具清洗后首选煮沸消毒，煮沸时间应在15min以上。也可使用消毒剂进行浸泡消毒，如用250mg/L～500mg/L有效氯消毒液浸泡30min，消毒剂浸泡后应以清洁水冲洗干净。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生活用品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家具、卫生洁具、办公用品等清污后，用浓度为500 mg/L的有效氯溶液采用冲洗、擦拭、浸泡方式，作用30min，消毒后再用清水擦拭干净。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33793"/>
          <p:cNvSpPr>
            <a:spLocks noGrp="1"/>
          </p:cNvSpPr>
          <p:nvPr>
            <p:ph type="title"/>
          </p:nvPr>
        </p:nvSpPr>
        <p:spPr>
          <a:xfrm>
            <a:off x="611505" y="304800"/>
            <a:ext cx="8001000" cy="1216025"/>
          </a:xfrm>
        </p:spPr>
        <p:txBody>
          <a:bodyPr anchor="b" anchorCtr="0"/>
          <a:lstStyle/>
          <a:p>
            <a:r>
              <a:rPr lang="en-US" altLang="zh-CN" sz="3600" dirty="0">
                <a:latin typeface="+mn-ea"/>
                <a:ea typeface="+mn-ea"/>
                <a:cs typeface="+mn-ea"/>
              </a:rPr>
              <a:t>(</a:t>
            </a:r>
            <a:r>
              <a:rPr lang="zh-CN" altLang="en-US" sz="3600" dirty="0">
                <a:latin typeface="+mn-ea"/>
                <a:ea typeface="+mn-ea"/>
                <a:cs typeface="+mn-ea"/>
              </a:rPr>
              <a:t>四）消毒对象与方法（被污水浸泡污染的场所和物品）</a:t>
            </a:r>
            <a:endParaRPr lang="zh-CN" altLang="en-US" sz="3600" dirty="0">
              <a:latin typeface="+mn-ea"/>
              <a:ea typeface="+mn-ea"/>
              <a:cs typeface="+mn-ea"/>
            </a:endParaRPr>
          </a:p>
        </p:txBody>
      </p:sp>
      <p:sp>
        <p:nvSpPr>
          <p:cNvPr id="24578" name="文本占位符 33794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瓜果、蔬菜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受淹新鲜的瓜果、蔬菜清洗后可用含氯消毒剂100mg/L～200 mg/L作用30 min，消毒后均应再用清水冲洗干净。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手和皮肤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参与洪涝水退之后的环境清污等工作人员，在作业后均应进行手卫生消毒，可选用碘伏1000mg/L或含醇复合消毒剂原液滴于手掌3mL，两手搓擦1min～3min。如因长时间洪水浸泡造成皮肤红肿、损伤者应及时就医，也可用碘伏1000mg/L或其它皮肤消毒剂进行涂抹消毒。）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文本框 8194"/>
          <p:cNvSpPr txBox="1"/>
          <p:nvPr/>
        </p:nvSpPr>
        <p:spPr>
          <a:xfrm>
            <a:off x="-898525" y="2438400"/>
            <a:ext cx="9754870" cy="1513205"/>
          </a:xfrm>
          <a:prstGeom prst="rect">
            <a:avLst/>
          </a:prstGeom>
          <a:noFill/>
          <a:ln w="12700">
            <a:noFill/>
          </a:ln>
        </p:spPr>
        <p:txBody>
          <a:bodyPr anchor="t" anchorCtr="0">
            <a:noAutofit/>
          </a:bodyPr>
          <a:lstStyle/>
          <a:p>
            <a:pPr>
              <a:spcBef>
                <a:spcPct val="50000"/>
              </a:spcBef>
            </a:pPr>
            <a:r>
              <a:rPr lang="zh-CN" altLang="en-US" sz="10000" b="1" i="1" dirty="0">
                <a:latin typeface="Times New Roman" panose="02020603050405020304" pitchFamily="18" charset="0"/>
              </a:rPr>
              <a:t> </a:t>
            </a:r>
            <a:r>
              <a:rPr lang="en-US" altLang="zh-CN" sz="10000" b="1" i="1" dirty="0">
                <a:latin typeface="Times New Roman" panose="02020603050405020304" pitchFamily="18" charset="0"/>
              </a:rPr>
              <a:t>          </a:t>
            </a:r>
            <a:r>
              <a:rPr lang="zh-CN" altLang="en-US" sz="10000" b="1" dirty="0">
                <a:solidFill>
                  <a:schemeClr val="hlink"/>
                </a:solidFill>
                <a:latin typeface="Times New Roman" panose="02020603050405020304" pitchFamily="18" charset="0"/>
              </a:rPr>
              <a:t>谢  谢！</a:t>
            </a:r>
            <a:r>
              <a:rPr lang="zh-CN" altLang="en-US" sz="10000" b="1" i="1" dirty="0">
                <a:latin typeface="Times New Roman" panose="02020603050405020304" pitchFamily="18" charset="0"/>
              </a:rPr>
              <a:t>     </a:t>
            </a:r>
            <a:endParaRPr lang="zh-CN" altLang="en-US" sz="10000" b="1" i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5500" b="1" i="1" dirty="0">
                <a:latin typeface="+mn-ea"/>
                <a:ea typeface="+mn-ea"/>
                <a:cs typeface="+mn-ea"/>
              </a:rPr>
              <a:t>    </a:t>
            </a:r>
            <a:r>
              <a:rPr lang="zh-CN" altLang="en-US" sz="5500" b="1" dirty="0">
                <a:latin typeface="Times New Roman" panose="02020603050405020304" pitchFamily="18" charset="0"/>
              </a:rPr>
              <a:t> </a:t>
            </a:r>
            <a:r>
              <a:rPr lang="zh-CN" altLang="en-US" sz="5500" b="1" i="1" dirty="0">
                <a:latin typeface="Times New Roman" panose="02020603050405020304" pitchFamily="18" charset="0"/>
              </a:rPr>
              <a:t> </a:t>
            </a:r>
            <a:r>
              <a:rPr lang="zh-CN" altLang="en-US" sz="10000" b="1" i="1" dirty="0">
                <a:latin typeface="Times New Roman" panose="02020603050405020304" pitchFamily="18" charset="0"/>
              </a:rPr>
              <a:t>                   </a:t>
            </a:r>
            <a:endParaRPr lang="zh-CN" altLang="en-US" sz="10000" b="1" i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  <a:r>
              <a:rPr lang="zh-CN" altLang="en-US" sz="4000"/>
              <a:t>洪涝灾害</a:t>
            </a:r>
            <a:endParaRPr lang="zh-CN" altLang="en-US" sz="4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800" dirty="0">
                <a:latin typeface="+mn-ea"/>
              </a:rPr>
              <a:t>  </a:t>
            </a:r>
            <a:r>
              <a:rPr lang="zh-CN" altLang="en-US" sz="2800" dirty="0">
                <a:latin typeface="+mn-ea"/>
              </a:rPr>
              <a:t>近期全国部分地区遭遇洪涝灾害，给当地群众的生命财产造成了极大的损失，也给灾后卫生防病工作带来了极大的挑战。洪涝灾害期间，生活和居住环境、供水和卫生设施受到破坏、饮食卫生难以保证，特别是受灾地区逐渐进入高温季节，诱发疾病危险因素增加，容易引起疾病的发生和流行。</a:t>
            </a:r>
            <a:endParaRPr lang="zh-CN" altLang="en-US" sz="2800" dirty="0">
              <a:latin typeface="+mn-ea"/>
            </a:endParaRP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dirty="0"/>
              <a:t>（一）为什么在洪涝灾害中要特别注意防病治病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1752600"/>
            <a:ext cx="8489315" cy="4267200"/>
          </a:xfrm>
        </p:spPr>
        <p:txBody>
          <a:bodyPr/>
          <a:lstStyle/>
          <a:p>
            <a:r>
              <a:rPr lang="zh-CN" altLang="en-US" sz="2800" dirty="0">
                <a:latin typeface="+mn-ea"/>
              </a:rPr>
              <a:t>1</a:t>
            </a:r>
            <a:r>
              <a:rPr lang="zh-CN" altLang="en-US" sz="2400" dirty="0">
                <a:latin typeface="+mn-ea"/>
              </a:rPr>
              <a:t>.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洪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涝灾害中，人体抵抗力下降，最容易生病；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2. 有些病容易发生和蔓延；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3. 有些病容易在洪涝灾害中暴发、流行，因此，不注意疾病的预防，容易给人民的生产和生活造成严重损失。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/>
              <a:t>（二）在洪涝灾害中最容易发生的疾病</a:t>
            </a:r>
            <a:endParaRPr lang="zh-CN" altLang="en-US" sz="36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dirty="0">
                <a:latin typeface="+mn-ea"/>
              </a:rPr>
              <a:t>1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 肠道传染病：肠炎、痢疾、伤寒、甲型肝炎，甚至还能发生烈性传染病霍乱；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2. 虫媒传染病：疟疾、乙脑；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3. 自然疫源性疾病：流行性出血热、钩端螺旋体病；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4. 寄生虫病：主要是血吸虫病；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5. 免疫规划控制的传染病：麻疹、脊髓灰质炎、白喉等；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6. 其它疾病：手足口病、红眼病、皮肤病（如水泡脚）、中暑等。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9217"/>
          <p:cNvSpPr>
            <a:spLocks noGrp="1"/>
          </p:cNvSpPr>
          <p:nvPr>
            <p:ph type="title"/>
          </p:nvPr>
        </p:nvSpPr>
        <p:spPr>
          <a:xfrm>
            <a:off x="539750" y="333375"/>
            <a:ext cx="7772400" cy="1219200"/>
          </a:xfrm>
        </p:spPr>
        <p:txBody>
          <a:bodyPr anchor="b" anchorCtr="0"/>
          <a:lstStyle/>
          <a:p>
            <a:r>
              <a:rPr lang="zh-CN" altLang="en-US" sz="3600" dirty="0">
                <a:latin typeface="+mn-ea"/>
                <a:ea typeface="+mn-ea"/>
              </a:rPr>
              <a:t>（三）常见疾病</a:t>
            </a: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9218" name="文本占位符 9218"/>
          <p:cNvSpPr>
            <a:spLocks noGrp="1"/>
          </p:cNvSpPr>
          <p:nvPr>
            <p:ph idx="1"/>
          </p:nvPr>
        </p:nvSpPr>
        <p:spPr>
          <a:xfrm>
            <a:off x="251460" y="1703705"/>
            <a:ext cx="7772400" cy="3248660"/>
          </a:xfrm>
        </p:spPr>
        <p:txBody>
          <a:bodyPr anchor="t" anchorCtr="0"/>
          <a:lstStyle/>
          <a:p>
            <a:pPr>
              <a:lnSpc>
                <a:spcPct val="120000"/>
              </a:lnSpc>
              <a:buNone/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</a:t>
            </a: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肠道传染病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肠道传染病是如何传播的?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是由于吃或喝了受到病人粪便污染的食物和水而得病，苍蝇、脏手也能传播。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怎样才能不得病？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（1）不喝没有消毒处理的水，应喝开水；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（2）不吃腐败变质和被化肥、农药污染以及霉变的食物；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（3）不用脏水漱口和洗瓜果、碗筷等；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（4）防止食物和水源受到污染。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标题 9217"/>
          <p:cNvSpPr>
            <a:spLocks noGrp="1"/>
          </p:cNvSpPr>
          <p:nvPr>
            <p:ph type="title"/>
          </p:nvPr>
        </p:nvSpPr>
        <p:spPr>
          <a:xfrm>
            <a:off x="539750" y="333375"/>
            <a:ext cx="7772400" cy="1219200"/>
          </a:xfrm>
        </p:spPr>
        <p:txBody>
          <a:bodyPr anchor="b" anchorCtr="0"/>
          <a:lstStyle/>
          <a:p>
            <a:r>
              <a:rPr lang="zh-CN" altLang="en-US" sz="3600" dirty="0">
                <a:latin typeface="+mn-ea"/>
                <a:ea typeface="+mn-ea"/>
              </a:rPr>
              <a:t>（三）常见疾病</a:t>
            </a:r>
            <a:endParaRPr lang="zh-CN" altLang="en-US" sz="3600" dirty="0">
              <a:latin typeface="+mn-ea"/>
              <a:ea typeface="+mn-ea"/>
            </a:endParaRPr>
          </a:p>
        </p:txBody>
      </p:sp>
      <p:sp>
        <p:nvSpPr>
          <p:cNvPr id="9218" name="文本占位符 9218"/>
          <p:cNvSpPr>
            <a:spLocks noGrp="1"/>
          </p:cNvSpPr>
          <p:nvPr>
            <p:ph idx="1"/>
          </p:nvPr>
        </p:nvSpPr>
        <p:spPr>
          <a:xfrm>
            <a:off x="251460" y="1703705"/>
            <a:ext cx="7772400" cy="3248660"/>
          </a:xfrm>
        </p:spPr>
        <p:txBody>
          <a:bodyPr anchor="t" anchorCtr="0"/>
          <a:lstStyle/>
          <a:p>
            <a:pPr>
              <a:lnSpc>
                <a:spcPct val="120000"/>
              </a:lnSpc>
              <a:buNone/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</a:t>
            </a: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疟疾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1.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疟疾是一种什么病？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疟疾就是我们常说的“发疟子”、“打摆子”、“发脾寒”，经蚊虫叮咬而传播。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怎样预防疟疾?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（1）驱蚊、灭蚊，防止蚊子叮咬；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尽量不在野外露宿。提倡使用蚊帐，用药物灭蚊、驱蚊。也可用民间常用的各种熏蚊法驱蚊；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（2）有条件的，可服预防药。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54273"/>
          <p:cNvSpPr>
            <a:spLocks noGrp="1"/>
          </p:cNvSpPr>
          <p:nvPr>
            <p:ph type="title"/>
          </p:nvPr>
        </p:nvSpPr>
        <p:spPr>
          <a:xfrm>
            <a:off x="510021" y="230187"/>
            <a:ext cx="7685782" cy="1216025"/>
          </a:xfrm>
        </p:spPr>
        <p:txBody>
          <a:bodyPr anchor="b" anchorCtr="0"/>
          <a:lstStyle/>
          <a:p>
            <a:r>
              <a:rPr lang="zh-CN" altLang="en-US" sz="4000" dirty="0">
                <a:latin typeface="+mn-ea"/>
                <a:ea typeface="+mn-ea"/>
                <a:sym typeface="+mn-ea"/>
              </a:rPr>
              <a:t>（三）常见疾病</a:t>
            </a:r>
            <a:endParaRPr lang="zh-CN" altLang="en-US" sz="4000" b="1" dirty="0">
              <a:latin typeface="+mn-ea"/>
              <a:ea typeface="+mn-ea"/>
            </a:endParaRPr>
          </a:p>
        </p:txBody>
      </p:sp>
      <p:sp>
        <p:nvSpPr>
          <p:cNvPr id="21506" name="文本占位符 54274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zh-CN" altLang="en-US" sz="2400" b="1" dirty="0">
                <a:latin typeface="仿宋" panose="02010609060101010101" charset="-122"/>
                <a:ea typeface="仿宋" panose="02010609060101010101" charset="-122"/>
              </a:rPr>
              <a:t>乙型脑炎（乙脑）</a:t>
            </a:r>
            <a:endParaRPr lang="zh-CN" altLang="en-US" sz="2800" b="1" dirty="0">
              <a:latin typeface="+mn-ea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乙脑是如何传播的？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乙脑称大脑炎，是经蚊子叮咬传播的。10岁以下的儿童容易得病。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得了乙脑有哪些症状?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突然出现高热、头痛、呕吐昏迷、抽风、脖子强硬或肢体瘫痪；如果出现上面的症状．应立即找医生诊治。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如何预防乙脑?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对乙脑患者要早发现、早报告、早治疗、早隔离；防蚊、灭蚊；有条件的，要对1—10岁的儿童接种疫苗。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标题 31745"/>
          <p:cNvSpPr>
            <a:spLocks noGrp="1"/>
          </p:cNvSpPr>
          <p:nvPr>
            <p:ph type="title"/>
          </p:nvPr>
        </p:nvSpPr>
        <p:spPr>
          <a:xfrm>
            <a:off x="566738" y="230187"/>
            <a:ext cx="8001000" cy="1216025"/>
          </a:xfrm>
        </p:spPr>
        <p:txBody>
          <a:bodyPr anchor="b" anchorCtr="0"/>
          <a:lstStyle/>
          <a:p>
            <a:r>
              <a:rPr lang="zh-CN" altLang="en-US" dirty="0">
                <a:latin typeface="+mn-ea"/>
                <a:ea typeface="+mn-ea"/>
                <a:sym typeface="+mn-ea"/>
              </a:rPr>
              <a:t>（三）常见疾病</a:t>
            </a:r>
            <a:endParaRPr lang="zh-CN" altLang="en-US" dirty="0"/>
          </a:p>
        </p:txBody>
      </p:sp>
      <p:sp>
        <p:nvSpPr>
          <p:cNvPr id="22530" name="文本占位符 31746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en-US" altLang="zh-CN" sz="2400" b="1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流行性出血热</a:t>
            </a:r>
            <a:endParaRPr lang="en-US" altLang="zh-CN" sz="2400" b="1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1.流行性出血热是怎样传播的？</a:t>
            </a:r>
            <a:endParaRPr lang="en-US" altLang="zh-CN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人接触了老鼠或老鼠排泄物（屎、粪、唾液）或接触鼠排泄污染的食品、物品而得病。</a:t>
            </a:r>
            <a:endParaRPr lang="en-US" altLang="zh-CN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2.怎样预防流行性出血热?</a:t>
            </a:r>
            <a:endParaRPr lang="en-US" altLang="zh-CN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（1）灭鼠、防鼠；</a:t>
            </a:r>
            <a:endParaRPr lang="en-US" altLang="zh-CN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（2）个人防护：睡高铺、不睡地铺：尽量不住旧堤坡、稻田边和仓库附近；</a:t>
            </a:r>
            <a:endParaRPr lang="en-US" altLang="zh-CN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（3）有条件的应对居住环境进行消毒处理。</a:t>
            </a:r>
            <a:endParaRPr lang="en-US" altLang="zh-CN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32769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zh-CN" altLang="en-US" dirty="0">
                <a:latin typeface="+mn-ea"/>
                <a:ea typeface="+mn-ea"/>
                <a:sym typeface="+mn-ea"/>
              </a:rPr>
              <a:t>（三）常见疾病</a:t>
            </a:r>
            <a:endParaRPr lang="zh-CN" altLang="en-US" dirty="0"/>
          </a:p>
        </p:txBody>
      </p:sp>
      <p:sp>
        <p:nvSpPr>
          <p:cNvPr id="23554" name="文本占位符 32770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zh-CN" altLang="en-US" sz="2400" b="1" dirty="0">
                <a:latin typeface="+mn-ea"/>
              </a:rPr>
              <a:t>   钩端螺旋体病</a:t>
            </a:r>
            <a:endParaRPr lang="zh-CN" altLang="en-US" sz="2400" b="1" dirty="0">
              <a:latin typeface="+mn-ea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钩端螺旋体病是一种什么样的病？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就是人们常说的“打谷黄”、“稻田热”、“稻热病”。主要经老鼠、猪、牛等动物的粪尿污染水源传播的。人和牲畜都可以得这种病。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</a:t>
            </a:r>
            <a:r>
              <a:rPr lang="en-US" altLang="zh-CN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.</a:t>
            </a: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怎样预防钩端螺旋体病？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灭鼠，防鼠；保护好水源，特别要防止家畜粪尿污染水源。</a:t>
            </a:r>
            <a:endParaRPr lang="zh-CN" altLang="en-US" sz="2400" dirty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endParaRPr lang="en-US" altLang="zh-CN" dirty="0">
              <a:latin typeface="+mn-ea"/>
            </a:endParaRPr>
          </a:p>
          <a:p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  <p:transition>
    <p:random/>
  </p:transition>
</p:sld>
</file>

<file path=ppt/tags/tag1.xml><?xml version="1.0" encoding="utf-8"?>
<p:tagLst xmlns:p="http://schemas.openxmlformats.org/presentationml/2006/main">
  <p:tag name="KSO_WPP_MARK_KEY" val="45ef4904-4cb4-4763-b2a9-81df6f0470f0"/>
  <p:tag name="COMMONDATA" val="eyJoZGlkIjoiNGMxZTE1ODY5ZjY0ZjY4NWZmMTkzYjQ0MmM4NDQ1MzQifQ=="/>
  <p:tag name="commondata" val="eyJoZGlkIjoiZmE1ZWFmMjMyYjliOTk5MjFjODJhNGRmM2U1YTgwMTUifQ=="/>
</p:tagLst>
</file>

<file path=ppt/theme/theme1.xml><?xml version="1.0" encoding="utf-8"?>
<a:theme xmlns:a="http://schemas.openxmlformats.org/drawingml/2006/main" name="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2144</Words>
  <Application>WPS 演示</Application>
  <PresentationFormat>全屏显示(4:3)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</vt:lpstr>
      <vt:lpstr>宋体</vt:lpstr>
      <vt:lpstr>Wingdings</vt:lpstr>
      <vt:lpstr>Verdana</vt:lpstr>
      <vt:lpstr>Times New Roman</vt:lpstr>
      <vt:lpstr>仿宋_GB2312</vt:lpstr>
      <vt:lpstr>仿宋</vt:lpstr>
      <vt:lpstr>华文楷体</vt:lpstr>
      <vt:lpstr>微软雅黑</vt:lpstr>
      <vt:lpstr>Arial Unicode MS</vt:lpstr>
      <vt:lpstr>Calibri</vt:lpstr>
      <vt:lpstr>楷体</vt:lpstr>
      <vt:lpstr>Profile</vt:lpstr>
      <vt:lpstr>流行性出血热、登革热</vt:lpstr>
      <vt:lpstr>PowerPoint 演示文稿</vt:lpstr>
      <vt:lpstr>PowerPoint 演示文稿</vt:lpstr>
      <vt:lpstr>PowerPoint 演示文稿</vt:lpstr>
      <vt:lpstr>流行性出血热</vt:lpstr>
      <vt:lpstr>（三）常见疾病</vt:lpstr>
      <vt:lpstr>登革热</vt:lpstr>
      <vt:lpstr>流行性出血热与登革热的区别</vt:lpstr>
      <vt:lpstr>流行性出血热与登革热的区别</vt:lpstr>
      <vt:lpstr>（三）常见疾病</vt:lpstr>
      <vt:lpstr>针对易感人群的措施</vt:lpstr>
      <vt:lpstr>(四）消毒对象与方法（被污水浸泡污染的场所和物品）</vt:lpstr>
      <vt:lpstr>(四）消毒对象与方法（被污水浸泡污染的场所和物品）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V^_^zwn</cp:lastModifiedBy>
  <cp:revision>72</cp:revision>
  <dcterms:created xsi:type="dcterms:W3CDTF">2023-02-01T01:46:00Z</dcterms:created>
  <dcterms:modified xsi:type="dcterms:W3CDTF">2024-08-14T06:59:29Z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4B42CF753F724962BC7653849ECC9ED7</vt:lpwstr>
  </property>
  <property fmtid="{D5CDD505-2E9C-101B-9397-08002B2CF9AE}" pid="3" name="KSOProductBuildVer">
    <vt:lpwstr>2052-12.1.0.17827</vt:lpwstr>
  </property>
</Properties>
</file>