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926638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A69B65-54AA-4602-8AEF-89E3D89445BF}" type="datetimeFigureOut">
              <a:rPr lang="zh-CN" altLang="en-US" smtClean="0"/>
              <a:pPr/>
              <a:t>2023-06-21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D3092E-73F4-4243-BD78-DA51452A717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2023-06-21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2023-06-21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2023-06-21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2023-06-21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2023-06-21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2023-06-21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2023-06-21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2023-06-21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2023-06-21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2023-06-21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2023-06-21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2023-06-21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85852" y="395567"/>
            <a:ext cx="70723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latin typeface="方正小标宋简体" pitchFamily="65" charset="-122"/>
                <a:ea typeface="方正小标宋简体" pitchFamily="65" charset="-122"/>
              </a:rPr>
              <a:t>辽宁省低保、低保边缘家庭救助申请审核确认流程</a:t>
            </a:r>
            <a:endParaRPr lang="zh-CN" altLang="en-US" sz="2400" dirty="0">
              <a:latin typeface="方正小标宋简体" pitchFamily="65" charset="-122"/>
              <a:ea typeface="方正小标宋简体" pitchFamily="65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865985"/>
            <a:ext cx="82868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" dirty="0" smtClean="0">
                <a:solidFill>
                  <a:srgbClr val="FF0000"/>
                </a:solidFill>
              </a:rPr>
              <a:t>（</a:t>
            </a:r>
            <a:r>
              <a:rPr lang="en-US" altLang="zh-CN" sz="1200" dirty="0" smtClean="0">
                <a:solidFill>
                  <a:srgbClr val="FF0000"/>
                </a:solidFill>
              </a:rPr>
              <a:t> </a:t>
            </a:r>
            <a:r>
              <a:rPr lang="zh-CN" altLang="en-US" sz="1200" dirty="0" smtClean="0">
                <a:solidFill>
                  <a:srgbClr val="FF0000"/>
                </a:solidFill>
              </a:rPr>
              <a:t>移动端</a:t>
            </a:r>
            <a:r>
              <a:rPr lang="en-US" altLang="zh-CN" sz="1200" dirty="0" smtClean="0">
                <a:solidFill>
                  <a:srgbClr val="FF0000"/>
                </a:solidFill>
              </a:rPr>
              <a:t>APP</a:t>
            </a:r>
            <a:r>
              <a:rPr lang="zh-CN" altLang="en-US" sz="1200" dirty="0" smtClean="0">
                <a:solidFill>
                  <a:srgbClr val="FF0000"/>
                </a:solidFill>
              </a:rPr>
              <a:t>下载地址：</a:t>
            </a:r>
            <a:r>
              <a:rPr lang="en-US" altLang="zh-CN" sz="1200" dirty="0" smtClean="0">
                <a:solidFill>
                  <a:srgbClr val="FF0000"/>
                </a:solidFill>
              </a:rPr>
              <a:t>https://jmgc.mzt.ln.gov.cn/lnps/app-apk/</a:t>
            </a:r>
            <a:r>
              <a:rPr lang="zh-CN" altLang="en-US" sz="1200" dirty="0" smtClean="0">
                <a:solidFill>
                  <a:srgbClr val="FF0000"/>
                </a:solidFill>
              </a:rPr>
              <a:t>民政业务掌上管理系统</a:t>
            </a:r>
            <a:r>
              <a:rPr lang="en-US" altLang="zh-CN" sz="1200" dirty="0" smtClean="0">
                <a:solidFill>
                  <a:srgbClr val="FF0000"/>
                </a:solidFill>
              </a:rPr>
              <a:t>.</a:t>
            </a:r>
            <a:r>
              <a:rPr lang="en-US" altLang="zh-CN" sz="1200" dirty="0" err="1" smtClean="0">
                <a:solidFill>
                  <a:srgbClr val="FF0000"/>
                </a:solidFill>
              </a:rPr>
              <a:t>apk</a:t>
            </a:r>
            <a:r>
              <a:rPr lang="en-US" altLang="zh-CN" sz="1200" dirty="0" smtClean="0">
                <a:solidFill>
                  <a:srgbClr val="FF0000"/>
                </a:solidFill>
              </a:rPr>
              <a:t> </a:t>
            </a:r>
            <a:r>
              <a:rPr lang="zh-CN" altLang="en-US" sz="1200" dirty="0" smtClean="0">
                <a:solidFill>
                  <a:srgbClr val="FF0000"/>
                </a:solidFill>
              </a:rPr>
              <a:t>）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  <p:sp>
        <p:nvSpPr>
          <p:cNvPr id="7" name="流程图: 过程 6"/>
          <p:cNvSpPr/>
          <p:nvPr/>
        </p:nvSpPr>
        <p:spPr>
          <a:xfrm>
            <a:off x="285720" y="1285860"/>
            <a:ext cx="8572560" cy="5000660"/>
          </a:xfrm>
          <a:prstGeom prst="flowChartProcess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" name="组合 8"/>
          <p:cNvGrpSpPr/>
          <p:nvPr/>
        </p:nvGrpSpPr>
        <p:grpSpPr>
          <a:xfrm>
            <a:off x="300580" y="3214686"/>
            <a:ext cx="928694" cy="1052934"/>
            <a:chOff x="882942" y="3214686"/>
            <a:chExt cx="928694" cy="1052934"/>
          </a:xfrm>
        </p:grpSpPr>
        <p:pic>
          <p:nvPicPr>
            <p:cNvPr id="1026" name="Picture 2" descr="C:\Users\Wang\Desktop\t018755f32f286cd30b.webp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00100" y="3214686"/>
              <a:ext cx="714380" cy="714380"/>
            </a:xfrm>
            <a:prstGeom prst="rect">
              <a:avLst/>
            </a:prstGeom>
            <a:noFill/>
          </p:spPr>
        </p:pic>
        <p:sp>
          <p:nvSpPr>
            <p:cNvPr id="8" name="TextBox 7"/>
            <p:cNvSpPr txBox="1"/>
            <p:nvPr/>
          </p:nvSpPr>
          <p:spPr>
            <a:xfrm>
              <a:off x="882942" y="3929066"/>
              <a:ext cx="92869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600" dirty="0" smtClean="0">
                  <a:latin typeface="黑体" pitchFamily="49" charset="-122"/>
                  <a:ea typeface="黑体" pitchFamily="49" charset="-122"/>
                </a:rPr>
                <a:t>申请人</a:t>
              </a:r>
              <a:endParaRPr lang="zh-CN" altLang="en-US" sz="1600" dirty="0">
                <a:latin typeface="黑体" pitchFamily="49" charset="-122"/>
                <a:ea typeface="黑体" pitchFamily="49" charset="-122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1339002" y="2205410"/>
            <a:ext cx="1143008" cy="910406"/>
            <a:chOff x="1714480" y="2232842"/>
            <a:chExt cx="1143008" cy="910406"/>
          </a:xfrm>
        </p:grpSpPr>
        <p:pic>
          <p:nvPicPr>
            <p:cNvPr id="14" name="Picture 4" descr="C:\Users\Wang\Desktop\t01bdca436429fd521d.webp.jpg"/>
            <p:cNvPicPr preferRelativeResize="0"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062526" y="2232842"/>
              <a:ext cx="468000" cy="468000"/>
            </a:xfrm>
            <a:prstGeom prst="rect">
              <a:avLst/>
            </a:prstGeom>
            <a:noFill/>
          </p:spPr>
        </p:pic>
        <p:sp>
          <p:nvSpPr>
            <p:cNvPr id="16" name="TextBox 15"/>
            <p:cNvSpPr txBox="1"/>
            <p:nvPr/>
          </p:nvSpPr>
          <p:spPr>
            <a:xfrm>
              <a:off x="1714480" y="2743138"/>
              <a:ext cx="11430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000" dirty="0" smtClean="0">
                  <a:latin typeface="黑体" pitchFamily="49" charset="-122"/>
                  <a:ea typeface="黑体" pitchFamily="49" charset="-122"/>
                </a:rPr>
                <a:t>乡镇（街道）线下窗口受理申请</a:t>
              </a:r>
              <a:endParaRPr lang="zh-CN" altLang="en-US" sz="1000" dirty="0">
                <a:latin typeface="黑体" pitchFamily="49" charset="-122"/>
                <a:ea typeface="黑体" pitchFamily="49" charset="-122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1353862" y="3242118"/>
            <a:ext cx="1143008" cy="1035776"/>
            <a:chOff x="1714480" y="3242118"/>
            <a:chExt cx="1143008" cy="1035776"/>
          </a:xfrm>
        </p:grpSpPr>
        <p:pic>
          <p:nvPicPr>
            <p:cNvPr id="15" name="Picture 5" descr="C:\Users\Wang\Desktop\t0125ab912fa60393b4.webp.jpg"/>
            <p:cNvPicPr preferRelativeResize="0"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058016" y="3242118"/>
              <a:ext cx="468000" cy="468000"/>
            </a:xfrm>
            <a:prstGeom prst="rect">
              <a:avLst/>
            </a:prstGeom>
            <a:noFill/>
          </p:spPr>
        </p:pic>
        <p:sp>
          <p:nvSpPr>
            <p:cNvPr id="19" name="TextBox 18"/>
            <p:cNvSpPr txBox="1"/>
            <p:nvPr/>
          </p:nvSpPr>
          <p:spPr>
            <a:xfrm>
              <a:off x="1714480" y="3723896"/>
              <a:ext cx="1143008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000" dirty="0" smtClean="0">
                  <a:latin typeface="黑体" pitchFamily="49" charset="-122"/>
                  <a:ea typeface="黑体" pitchFamily="49" charset="-122"/>
                </a:rPr>
                <a:t>乡镇（街道）工作人员手机</a:t>
              </a:r>
              <a:r>
                <a:rPr lang="en-US" altLang="zh-CN" sz="1000" dirty="0" smtClean="0">
                  <a:latin typeface="黑体" pitchFamily="49" charset="-122"/>
                  <a:ea typeface="黑体" pitchFamily="49" charset="-122"/>
                </a:rPr>
                <a:t>APP</a:t>
              </a:r>
              <a:r>
                <a:rPr lang="zh-CN" altLang="en-US" sz="1000" dirty="0" smtClean="0">
                  <a:latin typeface="黑体" pitchFamily="49" charset="-122"/>
                  <a:ea typeface="黑体" pitchFamily="49" charset="-122"/>
                </a:rPr>
                <a:t>受理申请</a:t>
              </a:r>
              <a:endParaRPr lang="zh-CN" altLang="en-US" sz="1000" dirty="0">
                <a:latin typeface="黑体" pitchFamily="49" charset="-122"/>
                <a:ea typeface="黑体" pitchFamily="49" charset="-122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1353862" y="4492215"/>
            <a:ext cx="1143008" cy="722735"/>
            <a:chOff x="1714480" y="4318952"/>
            <a:chExt cx="1143008" cy="722735"/>
          </a:xfrm>
        </p:grpSpPr>
        <p:pic>
          <p:nvPicPr>
            <p:cNvPr id="13" name="Picture 3" descr="C:\Users\Wang\Desktop\t01583a39d32055d08c.png"/>
            <p:cNvPicPr preferRelativeResize="0"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062526" y="4318952"/>
              <a:ext cx="468000" cy="468000"/>
            </a:xfrm>
            <a:prstGeom prst="rect">
              <a:avLst/>
            </a:prstGeom>
            <a:noFill/>
          </p:spPr>
        </p:pic>
        <p:sp>
          <p:nvSpPr>
            <p:cNvPr id="21" name="TextBox 20"/>
            <p:cNvSpPr txBox="1"/>
            <p:nvPr/>
          </p:nvSpPr>
          <p:spPr>
            <a:xfrm>
              <a:off x="1714480" y="4795466"/>
              <a:ext cx="114300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000" dirty="0" smtClean="0">
                  <a:latin typeface="黑体" pitchFamily="49" charset="-122"/>
                  <a:ea typeface="黑体" pitchFamily="49" charset="-122"/>
                </a:rPr>
                <a:t>辽事通自助申请</a:t>
              </a:r>
              <a:endParaRPr lang="zh-CN" altLang="en-US" sz="1000" dirty="0">
                <a:latin typeface="黑体" pitchFamily="49" charset="-122"/>
                <a:ea typeface="黑体" pitchFamily="49" charset="-122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2616890" y="3133530"/>
            <a:ext cx="857256" cy="785818"/>
            <a:chOff x="3143240" y="2143116"/>
            <a:chExt cx="858970" cy="714380"/>
          </a:xfrm>
        </p:grpSpPr>
        <p:sp>
          <p:nvSpPr>
            <p:cNvPr id="23" name="流程图: 联系 22"/>
            <p:cNvSpPr/>
            <p:nvPr/>
          </p:nvSpPr>
          <p:spPr>
            <a:xfrm>
              <a:off x="3143240" y="2143116"/>
              <a:ext cx="785818" cy="71438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144954" y="2313424"/>
              <a:ext cx="857256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000" dirty="0" smtClean="0">
                  <a:latin typeface="黑体" pitchFamily="49" charset="-122"/>
                  <a:ea typeface="黑体" pitchFamily="49" charset="-122"/>
                </a:rPr>
                <a:t>乡镇（街道）</a:t>
              </a:r>
              <a:endParaRPr lang="en-US" altLang="zh-CN" sz="1000" dirty="0" smtClean="0">
                <a:latin typeface="黑体" pitchFamily="49" charset="-122"/>
                <a:ea typeface="黑体" pitchFamily="49" charset="-122"/>
              </a:endParaRPr>
            </a:p>
            <a:p>
              <a:r>
                <a:rPr lang="zh-CN" altLang="en-US" sz="1000" dirty="0" smtClean="0">
                  <a:latin typeface="黑体" pitchFamily="49" charset="-122"/>
                  <a:ea typeface="黑体" pitchFamily="49" charset="-122"/>
                </a:rPr>
                <a:t>正式受理</a:t>
              </a:r>
            </a:p>
          </p:txBody>
        </p:sp>
      </p:grpSp>
      <p:grpSp>
        <p:nvGrpSpPr>
          <p:cNvPr id="81" name="组合 80"/>
          <p:cNvGrpSpPr/>
          <p:nvPr/>
        </p:nvGrpSpPr>
        <p:grpSpPr>
          <a:xfrm>
            <a:off x="2653466" y="4309686"/>
            <a:ext cx="857256" cy="785818"/>
            <a:chOff x="2744906" y="4044510"/>
            <a:chExt cx="857256" cy="785818"/>
          </a:xfrm>
        </p:grpSpPr>
        <p:sp>
          <p:nvSpPr>
            <p:cNvPr id="28" name="流程图: 联系 27"/>
            <p:cNvSpPr/>
            <p:nvPr/>
          </p:nvSpPr>
          <p:spPr>
            <a:xfrm>
              <a:off x="2744906" y="4044510"/>
              <a:ext cx="784250" cy="785818"/>
            </a:xfrm>
            <a:prstGeom prst="flowChartConnector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746617" y="4195273"/>
              <a:ext cx="855545" cy="553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000" dirty="0" smtClean="0">
                  <a:latin typeface="黑体" pitchFamily="49" charset="-122"/>
                  <a:ea typeface="黑体" pitchFamily="49" charset="-122"/>
                </a:rPr>
                <a:t>乡镇（街道）</a:t>
              </a:r>
              <a:endParaRPr lang="en-US" altLang="zh-CN" sz="1000" dirty="0" smtClean="0">
                <a:latin typeface="黑体" pitchFamily="49" charset="-122"/>
                <a:ea typeface="黑体" pitchFamily="49" charset="-122"/>
              </a:endParaRPr>
            </a:p>
            <a:p>
              <a:pPr algn="ctr"/>
              <a:r>
                <a:rPr lang="zh-CN" altLang="en-US" sz="1000" dirty="0" smtClean="0">
                  <a:latin typeface="黑体" pitchFamily="49" charset="-122"/>
                  <a:ea typeface="黑体" pitchFamily="49" charset="-122"/>
                </a:rPr>
                <a:t>自助申请审查</a:t>
              </a:r>
            </a:p>
          </p:txBody>
        </p:sp>
      </p:grpSp>
      <p:sp>
        <p:nvSpPr>
          <p:cNvPr id="30" name="矩形 29"/>
          <p:cNvSpPr/>
          <p:nvPr/>
        </p:nvSpPr>
        <p:spPr>
          <a:xfrm>
            <a:off x="3834764" y="2172807"/>
            <a:ext cx="135732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TextBox 30"/>
          <p:cNvSpPr txBox="1"/>
          <p:nvPr/>
        </p:nvSpPr>
        <p:spPr>
          <a:xfrm>
            <a:off x="3813048" y="2161404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000" dirty="0" smtClean="0">
                <a:solidFill>
                  <a:srgbClr val="FFC000"/>
                </a:solidFill>
                <a:latin typeface="黑体" pitchFamily="49" charset="-122"/>
                <a:ea typeface="黑体" pitchFamily="49" charset="-122"/>
              </a:rPr>
              <a:t>区民政低保委托核对机构开展信息核对</a:t>
            </a:r>
            <a:endParaRPr lang="zh-CN" altLang="en-US" sz="1000" dirty="0">
              <a:solidFill>
                <a:srgbClr val="FFC0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3823906" y="2824893"/>
            <a:ext cx="1357322" cy="35719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TextBox 34"/>
          <p:cNvSpPr txBox="1"/>
          <p:nvPr/>
        </p:nvSpPr>
        <p:spPr>
          <a:xfrm>
            <a:off x="3820478" y="2795202"/>
            <a:ext cx="135732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050" dirty="0" smtClean="0">
                <a:latin typeface="黑体" pitchFamily="49" charset="-122"/>
                <a:ea typeface="黑体" pitchFamily="49" charset="-122"/>
              </a:rPr>
              <a:t>区民政部门判定财产结果</a:t>
            </a:r>
            <a:endParaRPr lang="zh-CN" altLang="en-US" sz="1050" dirty="0">
              <a:latin typeface="黑体" pitchFamily="49" charset="-122"/>
              <a:ea typeface="黑体" pitchFamily="49" charset="-122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3823906" y="3458704"/>
            <a:ext cx="1417902" cy="415498"/>
            <a:chOff x="4500562" y="3449560"/>
            <a:chExt cx="1417902" cy="415498"/>
          </a:xfrm>
        </p:grpSpPr>
        <p:sp>
          <p:nvSpPr>
            <p:cNvPr id="38" name="矩形 37"/>
            <p:cNvSpPr/>
            <p:nvPr/>
          </p:nvSpPr>
          <p:spPr>
            <a:xfrm>
              <a:off x="4500562" y="3463862"/>
              <a:ext cx="1357322" cy="35719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561142" y="3449560"/>
              <a:ext cx="1357322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050" dirty="0" smtClean="0">
                  <a:solidFill>
                    <a:srgbClr val="FF0000"/>
                  </a:solidFill>
                  <a:latin typeface="黑体" pitchFamily="49" charset="-122"/>
                  <a:ea typeface="黑体" pitchFamily="49" charset="-122"/>
                </a:rPr>
                <a:t>乡镇（街道）入户调查</a:t>
              </a:r>
              <a:endParaRPr lang="zh-CN" altLang="en-US" sz="105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endParaRPr>
            </a:p>
          </p:txBody>
        </p:sp>
      </p:grpSp>
      <p:sp>
        <p:nvSpPr>
          <p:cNvPr id="40" name="矩形 39"/>
          <p:cNvSpPr/>
          <p:nvPr/>
        </p:nvSpPr>
        <p:spPr>
          <a:xfrm>
            <a:off x="3823906" y="4152524"/>
            <a:ext cx="1357322" cy="35719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TextBox 40"/>
          <p:cNvSpPr txBox="1"/>
          <p:nvPr/>
        </p:nvSpPr>
        <p:spPr>
          <a:xfrm>
            <a:off x="3839332" y="4187386"/>
            <a:ext cx="135732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050" dirty="0" smtClean="0">
                <a:latin typeface="黑体" pitchFamily="49" charset="-122"/>
                <a:ea typeface="黑体" pitchFamily="49" charset="-122"/>
              </a:rPr>
              <a:t>乡镇（街道）初审</a:t>
            </a:r>
            <a:endParaRPr lang="zh-CN" altLang="en-US" sz="1050" dirty="0">
              <a:latin typeface="黑体" pitchFamily="49" charset="-122"/>
              <a:ea typeface="黑体" pitchFamily="49" charset="-122"/>
            </a:endParaRPr>
          </a:p>
        </p:txBody>
      </p:sp>
      <p:grpSp>
        <p:nvGrpSpPr>
          <p:cNvPr id="51" name="组合 50"/>
          <p:cNvGrpSpPr/>
          <p:nvPr/>
        </p:nvGrpSpPr>
        <p:grpSpPr>
          <a:xfrm>
            <a:off x="3823906" y="4804610"/>
            <a:ext cx="1417902" cy="357190"/>
            <a:chOff x="4500562" y="4786322"/>
            <a:chExt cx="1417902" cy="357190"/>
          </a:xfrm>
        </p:grpSpPr>
        <p:sp>
          <p:nvSpPr>
            <p:cNvPr id="49" name="矩形 48"/>
            <p:cNvSpPr/>
            <p:nvPr/>
          </p:nvSpPr>
          <p:spPr>
            <a:xfrm>
              <a:off x="4500562" y="4786322"/>
              <a:ext cx="1357322" cy="35719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561142" y="4827302"/>
              <a:ext cx="1357322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050" dirty="0" smtClean="0">
                  <a:solidFill>
                    <a:srgbClr val="FFFF00"/>
                  </a:solidFill>
                  <a:latin typeface="黑体" pitchFamily="49" charset="-122"/>
                  <a:ea typeface="黑体" pitchFamily="49" charset="-122"/>
                </a:rPr>
                <a:t>乡镇（街道）公示</a:t>
              </a:r>
              <a:endParaRPr lang="zh-CN" altLang="en-US" sz="1050" dirty="0">
                <a:solidFill>
                  <a:srgbClr val="FFFF00"/>
                </a:solidFill>
                <a:latin typeface="黑体" pitchFamily="49" charset="-122"/>
                <a:ea typeface="黑体" pitchFamily="49" charset="-122"/>
              </a:endParaRPr>
            </a:p>
          </p:txBody>
        </p:sp>
      </p:grpSp>
      <p:grpSp>
        <p:nvGrpSpPr>
          <p:cNvPr id="67" name="组合 66"/>
          <p:cNvGrpSpPr/>
          <p:nvPr/>
        </p:nvGrpSpPr>
        <p:grpSpPr>
          <a:xfrm>
            <a:off x="5857881" y="2383148"/>
            <a:ext cx="855545" cy="785818"/>
            <a:chOff x="6337945" y="2285992"/>
            <a:chExt cx="855545" cy="785818"/>
          </a:xfrm>
        </p:grpSpPr>
        <p:sp>
          <p:nvSpPr>
            <p:cNvPr id="53" name="流程图: 联系 52"/>
            <p:cNvSpPr/>
            <p:nvPr/>
          </p:nvSpPr>
          <p:spPr>
            <a:xfrm>
              <a:off x="6357950" y="2285992"/>
              <a:ext cx="784250" cy="785818"/>
            </a:xfrm>
            <a:prstGeom prst="flowChartConnector">
              <a:avLst/>
            </a:prstGeom>
            <a:solidFill>
              <a:srgbClr val="00B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337945" y="2500763"/>
              <a:ext cx="85554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000" dirty="0" smtClean="0">
                  <a:latin typeface="黑体" pitchFamily="49" charset="-122"/>
                  <a:ea typeface="黑体" pitchFamily="49" charset="-122"/>
                </a:rPr>
                <a:t>区民政局备案登记</a:t>
              </a:r>
            </a:p>
          </p:txBody>
        </p:sp>
      </p:grpSp>
      <p:sp>
        <p:nvSpPr>
          <p:cNvPr id="56" name="矩形 55"/>
          <p:cNvSpPr/>
          <p:nvPr/>
        </p:nvSpPr>
        <p:spPr>
          <a:xfrm>
            <a:off x="5582424" y="3461574"/>
            <a:ext cx="1357322" cy="35719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TextBox 56"/>
          <p:cNvSpPr txBox="1"/>
          <p:nvPr/>
        </p:nvSpPr>
        <p:spPr>
          <a:xfrm>
            <a:off x="5606428" y="3447288"/>
            <a:ext cx="135732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000" dirty="0" smtClean="0">
                <a:solidFill>
                  <a:srgbClr val="FFFF00"/>
                </a:solidFill>
                <a:latin typeface="黑体" pitchFamily="49" charset="-122"/>
                <a:ea typeface="黑体" pitchFamily="49" charset="-122"/>
              </a:rPr>
              <a:t>区民政电话（视频）抽查</a:t>
            </a:r>
            <a:endParaRPr lang="zh-CN" altLang="en-US" sz="1000" dirty="0">
              <a:solidFill>
                <a:srgbClr val="FFFF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5582424" y="4141092"/>
            <a:ext cx="1357322" cy="35719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TextBox 59"/>
          <p:cNvSpPr txBox="1"/>
          <p:nvPr/>
        </p:nvSpPr>
        <p:spPr>
          <a:xfrm>
            <a:off x="5569852" y="4209504"/>
            <a:ext cx="13573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00" dirty="0" smtClean="0">
                <a:solidFill>
                  <a:srgbClr val="FFFF00"/>
                </a:solidFill>
                <a:latin typeface="黑体" pitchFamily="49" charset="-122"/>
                <a:ea typeface="黑体" pitchFamily="49" charset="-122"/>
              </a:rPr>
              <a:t>乡镇（街道）审核确认</a:t>
            </a:r>
            <a:endParaRPr lang="zh-CN" altLang="en-US" sz="900" dirty="0">
              <a:solidFill>
                <a:srgbClr val="FFFF00"/>
              </a:solidFill>
              <a:latin typeface="黑体" pitchFamily="49" charset="-122"/>
              <a:ea typeface="黑体" pitchFamily="49" charset="-122"/>
            </a:endParaRPr>
          </a:p>
        </p:txBody>
      </p:sp>
      <p:grpSp>
        <p:nvGrpSpPr>
          <p:cNvPr id="64" name="组合 63"/>
          <p:cNvGrpSpPr/>
          <p:nvPr/>
        </p:nvGrpSpPr>
        <p:grpSpPr>
          <a:xfrm>
            <a:off x="5564136" y="4818896"/>
            <a:ext cx="1375610" cy="357190"/>
            <a:chOff x="6268224" y="4572008"/>
            <a:chExt cx="1375610" cy="357190"/>
          </a:xfrm>
        </p:grpSpPr>
        <p:sp>
          <p:nvSpPr>
            <p:cNvPr id="62" name="矩形 61"/>
            <p:cNvSpPr/>
            <p:nvPr/>
          </p:nvSpPr>
          <p:spPr>
            <a:xfrm>
              <a:off x="6286512" y="4572008"/>
              <a:ext cx="1357322" cy="35719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6268224" y="4631276"/>
              <a:ext cx="135732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900" dirty="0" smtClean="0">
                  <a:solidFill>
                    <a:srgbClr val="FFFF00"/>
                  </a:solidFill>
                  <a:latin typeface="黑体" pitchFamily="49" charset="-122"/>
                  <a:ea typeface="黑体" pitchFamily="49" charset="-122"/>
                </a:rPr>
                <a:t>乡镇（街道）民主评议</a:t>
              </a:r>
              <a:endParaRPr lang="zh-CN" altLang="en-US" sz="900" dirty="0">
                <a:solidFill>
                  <a:srgbClr val="FFFF00"/>
                </a:solidFill>
                <a:latin typeface="黑体" pitchFamily="49" charset="-122"/>
                <a:ea typeface="黑体" pitchFamily="49" charset="-122"/>
              </a:endParaRPr>
            </a:p>
          </p:txBody>
        </p:sp>
      </p:grpSp>
      <p:grpSp>
        <p:nvGrpSpPr>
          <p:cNvPr id="82" name="组合 81"/>
          <p:cNvGrpSpPr/>
          <p:nvPr/>
        </p:nvGrpSpPr>
        <p:grpSpPr>
          <a:xfrm>
            <a:off x="7484958" y="4099374"/>
            <a:ext cx="855545" cy="785818"/>
            <a:chOff x="7759278" y="4071942"/>
            <a:chExt cx="855545" cy="785818"/>
          </a:xfrm>
        </p:grpSpPr>
        <p:sp>
          <p:nvSpPr>
            <p:cNvPr id="69" name="流程图: 联系 68"/>
            <p:cNvSpPr/>
            <p:nvPr/>
          </p:nvSpPr>
          <p:spPr>
            <a:xfrm>
              <a:off x="7786710" y="4071942"/>
              <a:ext cx="784250" cy="785818"/>
            </a:xfrm>
            <a:prstGeom prst="flowChartConnector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7759278" y="4223962"/>
              <a:ext cx="855545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000" dirty="0" smtClean="0">
                  <a:solidFill>
                    <a:srgbClr val="FF0000"/>
                  </a:solidFill>
                  <a:latin typeface="黑体" pitchFamily="49" charset="-122"/>
                  <a:ea typeface="黑体" pitchFamily="49" charset="-122"/>
                </a:rPr>
                <a:t>低保对象次月发放救助金</a:t>
              </a:r>
            </a:p>
          </p:txBody>
        </p:sp>
      </p:grpSp>
      <p:grpSp>
        <p:nvGrpSpPr>
          <p:cNvPr id="77" name="组合 76"/>
          <p:cNvGrpSpPr/>
          <p:nvPr/>
        </p:nvGrpSpPr>
        <p:grpSpPr>
          <a:xfrm>
            <a:off x="7235782" y="2773470"/>
            <a:ext cx="1275026" cy="415498"/>
            <a:chOff x="7510102" y="2727750"/>
            <a:chExt cx="1275026" cy="415498"/>
          </a:xfrm>
        </p:grpSpPr>
        <p:sp>
          <p:nvSpPr>
            <p:cNvPr id="72" name="矩形 71"/>
            <p:cNvSpPr/>
            <p:nvPr/>
          </p:nvSpPr>
          <p:spPr>
            <a:xfrm>
              <a:off x="7572396" y="2744311"/>
              <a:ext cx="1143008" cy="3571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7510102" y="2727750"/>
              <a:ext cx="1275026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000" dirty="0" smtClean="0">
                  <a:solidFill>
                    <a:srgbClr val="FFC000"/>
                  </a:solidFill>
                  <a:latin typeface="黑体" pitchFamily="49" charset="-122"/>
                  <a:ea typeface="黑体" pitchFamily="49" charset="-122"/>
                </a:rPr>
                <a:t>乡镇（街道）书面通知申请人结果</a:t>
              </a:r>
              <a:endParaRPr lang="zh-CN" altLang="en-US" sz="1000" dirty="0">
                <a:solidFill>
                  <a:srgbClr val="FFC000"/>
                </a:solidFill>
                <a:latin typeface="黑体" pitchFamily="49" charset="-122"/>
                <a:ea typeface="黑体" pitchFamily="49" charset="-122"/>
              </a:endParaRPr>
            </a:p>
          </p:txBody>
        </p:sp>
      </p:grpSp>
      <p:grpSp>
        <p:nvGrpSpPr>
          <p:cNvPr id="78" name="组合 77"/>
          <p:cNvGrpSpPr/>
          <p:nvPr/>
        </p:nvGrpSpPr>
        <p:grpSpPr>
          <a:xfrm>
            <a:off x="7226638" y="3429000"/>
            <a:ext cx="1275026" cy="400110"/>
            <a:chOff x="7510102" y="2727750"/>
            <a:chExt cx="1275026" cy="400110"/>
          </a:xfrm>
        </p:grpSpPr>
        <p:sp>
          <p:nvSpPr>
            <p:cNvPr id="79" name="矩形 78"/>
            <p:cNvSpPr/>
            <p:nvPr/>
          </p:nvSpPr>
          <p:spPr>
            <a:xfrm>
              <a:off x="7572396" y="2744311"/>
              <a:ext cx="1143008" cy="3571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7510102" y="2727750"/>
              <a:ext cx="127502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000" dirty="0" smtClean="0">
                  <a:solidFill>
                    <a:srgbClr val="FFC000"/>
                  </a:solidFill>
                  <a:latin typeface="黑体" pitchFamily="49" charset="-122"/>
                  <a:ea typeface="黑体" pitchFamily="49" charset="-122"/>
                </a:rPr>
                <a:t>辽事通通知申请认结果</a:t>
              </a:r>
              <a:endParaRPr lang="zh-CN" altLang="en-US" sz="1000" dirty="0">
                <a:solidFill>
                  <a:srgbClr val="FFC000"/>
                </a:solidFill>
                <a:latin typeface="黑体" pitchFamily="49" charset="-122"/>
                <a:ea typeface="黑体" pitchFamily="49" charset="-122"/>
              </a:endParaRPr>
            </a:p>
          </p:txBody>
        </p:sp>
      </p:grpSp>
      <p:cxnSp>
        <p:nvCxnSpPr>
          <p:cNvPr id="84" name="直接箭头连接符 83"/>
          <p:cNvCxnSpPr/>
          <p:nvPr/>
        </p:nvCxnSpPr>
        <p:spPr>
          <a:xfrm rot="5400000" flipH="1" flipV="1">
            <a:off x="6179355" y="4679165"/>
            <a:ext cx="215108" cy="794"/>
          </a:xfrm>
          <a:prstGeom prst="straightConnector1">
            <a:avLst/>
          </a:prstGeom>
          <a:ln w="1905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5" name="直接箭头连接符 84"/>
          <p:cNvCxnSpPr/>
          <p:nvPr/>
        </p:nvCxnSpPr>
        <p:spPr>
          <a:xfrm>
            <a:off x="1142976" y="3544444"/>
            <a:ext cx="285752" cy="1588"/>
          </a:xfrm>
          <a:prstGeom prst="straightConnector1">
            <a:avLst/>
          </a:prstGeom>
          <a:ln w="1905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0" name="直接箭头连接符 89"/>
          <p:cNvCxnSpPr/>
          <p:nvPr/>
        </p:nvCxnSpPr>
        <p:spPr>
          <a:xfrm rot="16200000" flipH="1">
            <a:off x="4385055" y="2687251"/>
            <a:ext cx="213520" cy="794"/>
          </a:xfrm>
          <a:prstGeom prst="straightConnector1">
            <a:avLst/>
          </a:prstGeom>
          <a:ln w="1905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1" name="直接箭头连接符 90"/>
          <p:cNvCxnSpPr/>
          <p:nvPr/>
        </p:nvCxnSpPr>
        <p:spPr>
          <a:xfrm rot="16200000" flipH="1">
            <a:off x="4385055" y="3330193"/>
            <a:ext cx="213520" cy="794"/>
          </a:xfrm>
          <a:prstGeom prst="straightConnector1">
            <a:avLst/>
          </a:prstGeom>
          <a:ln w="1905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2" name="直接箭头连接符 91"/>
          <p:cNvCxnSpPr/>
          <p:nvPr/>
        </p:nvCxnSpPr>
        <p:spPr>
          <a:xfrm rot="16200000" flipH="1">
            <a:off x="4394199" y="3991423"/>
            <a:ext cx="213520" cy="794"/>
          </a:xfrm>
          <a:prstGeom prst="straightConnector1">
            <a:avLst/>
          </a:prstGeom>
          <a:ln w="1905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3" name="直接箭头连接符 92"/>
          <p:cNvCxnSpPr/>
          <p:nvPr/>
        </p:nvCxnSpPr>
        <p:spPr>
          <a:xfrm rot="16200000" flipH="1">
            <a:off x="4394199" y="4669227"/>
            <a:ext cx="213520" cy="794"/>
          </a:xfrm>
          <a:prstGeom prst="straightConnector1">
            <a:avLst/>
          </a:prstGeom>
          <a:ln w="1905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6" name="直接箭头连接符 95"/>
          <p:cNvCxnSpPr/>
          <p:nvPr/>
        </p:nvCxnSpPr>
        <p:spPr>
          <a:xfrm rot="5400000" flipH="1" flipV="1">
            <a:off x="6179355" y="3964785"/>
            <a:ext cx="215108" cy="794"/>
          </a:xfrm>
          <a:prstGeom prst="straightConnector1">
            <a:avLst/>
          </a:prstGeom>
          <a:ln w="1905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7" name="直接箭头连接符 96"/>
          <p:cNvCxnSpPr/>
          <p:nvPr/>
        </p:nvCxnSpPr>
        <p:spPr>
          <a:xfrm rot="5400000" flipH="1" flipV="1">
            <a:off x="6171925" y="3303555"/>
            <a:ext cx="215108" cy="794"/>
          </a:xfrm>
          <a:prstGeom prst="straightConnector1">
            <a:avLst/>
          </a:prstGeom>
          <a:ln w="1905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8" name="直接箭头连接符 97"/>
          <p:cNvCxnSpPr/>
          <p:nvPr/>
        </p:nvCxnSpPr>
        <p:spPr>
          <a:xfrm rot="16200000" flipH="1">
            <a:off x="7795791" y="3963991"/>
            <a:ext cx="213520" cy="794"/>
          </a:xfrm>
          <a:prstGeom prst="straightConnector1">
            <a:avLst/>
          </a:prstGeom>
          <a:ln w="1905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9" name="直接箭头连接符 98"/>
          <p:cNvCxnSpPr/>
          <p:nvPr/>
        </p:nvCxnSpPr>
        <p:spPr>
          <a:xfrm rot="5400000" flipH="1" flipV="1">
            <a:off x="2928069" y="4132805"/>
            <a:ext cx="215108" cy="794"/>
          </a:xfrm>
          <a:prstGeom prst="straightConnector1">
            <a:avLst/>
          </a:prstGeom>
          <a:ln w="1905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0" name="直接箭头连接符 99"/>
          <p:cNvCxnSpPr/>
          <p:nvPr/>
        </p:nvCxnSpPr>
        <p:spPr>
          <a:xfrm flipV="1">
            <a:off x="1071538" y="2928934"/>
            <a:ext cx="285752" cy="142876"/>
          </a:xfrm>
          <a:prstGeom prst="straightConnector1">
            <a:avLst/>
          </a:prstGeom>
          <a:ln w="1905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2" name="直接箭头连接符 101"/>
          <p:cNvCxnSpPr/>
          <p:nvPr/>
        </p:nvCxnSpPr>
        <p:spPr>
          <a:xfrm>
            <a:off x="1126402" y="4315402"/>
            <a:ext cx="285752" cy="142876"/>
          </a:xfrm>
          <a:prstGeom prst="straightConnector1">
            <a:avLst/>
          </a:prstGeom>
          <a:ln w="1905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6" name="直接箭头连接符 105"/>
          <p:cNvCxnSpPr/>
          <p:nvPr/>
        </p:nvCxnSpPr>
        <p:spPr>
          <a:xfrm>
            <a:off x="2284270" y="4714884"/>
            <a:ext cx="285752" cy="1588"/>
          </a:xfrm>
          <a:prstGeom prst="straightConnector1">
            <a:avLst/>
          </a:prstGeom>
          <a:ln w="1905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7" name="直接箭头连接符 106"/>
          <p:cNvCxnSpPr/>
          <p:nvPr/>
        </p:nvCxnSpPr>
        <p:spPr>
          <a:xfrm>
            <a:off x="2231120" y="3517012"/>
            <a:ext cx="285752" cy="1588"/>
          </a:xfrm>
          <a:prstGeom prst="straightConnector1">
            <a:avLst/>
          </a:prstGeom>
          <a:ln w="1905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8" name="直接箭头连接符 107"/>
          <p:cNvCxnSpPr/>
          <p:nvPr/>
        </p:nvCxnSpPr>
        <p:spPr>
          <a:xfrm>
            <a:off x="2438004" y="2894072"/>
            <a:ext cx="285752" cy="142876"/>
          </a:xfrm>
          <a:prstGeom prst="straightConnector1">
            <a:avLst/>
          </a:prstGeom>
          <a:ln w="1905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9" name="直接箭头连接符 108"/>
          <p:cNvCxnSpPr/>
          <p:nvPr/>
        </p:nvCxnSpPr>
        <p:spPr>
          <a:xfrm rot="5400000" flipH="1" flipV="1">
            <a:off x="3242110" y="2571744"/>
            <a:ext cx="500066" cy="500066"/>
          </a:xfrm>
          <a:prstGeom prst="straightConnector1">
            <a:avLst/>
          </a:prstGeom>
          <a:ln w="1905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4018784" y="3187254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符合</a:t>
            </a:r>
            <a:endParaRPr lang="zh-CN" altLang="en-US" sz="1200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cxnSp>
        <p:nvCxnSpPr>
          <p:cNvPr id="112" name="直接箭头连接符 111"/>
          <p:cNvCxnSpPr/>
          <p:nvPr/>
        </p:nvCxnSpPr>
        <p:spPr>
          <a:xfrm flipV="1">
            <a:off x="5214942" y="4572008"/>
            <a:ext cx="357190" cy="214314"/>
          </a:xfrm>
          <a:prstGeom prst="straightConnector1">
            <a:avLst/>
          </a:prstGeom>
          <a:ln w="1905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4" name="直接箭头连接符 113"/>
          <p:cNvCxnSpPr/>
          <p:nvPr/>
        </p:nvCxnSpPr>
        <p:spPr>
          <a:xfrm>
            <a:off x="5258948" y="5000636"/>
            <a:ext cx="285752" cy="1588"/>
          </a:xfrm>
          <a:prstGeom prst="straightConnector1">
            <a:avLst/>
          </a:prstGeom>
          <a:ln w="1905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5143504" y="5018924"/>
            <a:ext cx="50006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有异议</a:t>
            </a:r>
            <a:endParaRPr lang="zh-CN" altLang="en-US" sz="800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7431234" y="3811908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符合</a:t>
            </a:r>
            <a:endParaRPr lang="zh-CN" altLang="en-US" sz="1200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cxnSp>
        <p:nvCxnSpPr>
          <p:cNvPr id="117" name="直接箭头连接符 116"/>
          <p:cNvCxnSpPr/>
          <p:nvPr/>
        </p:nvCxnSpPr>
        <p:spPr>
          <a:xfrm>
            <a:off x="6832298" y="2928934"/>
            <a:ext cx="285752" cy="1588"/>
          </a:xfrm>
          <a:prstGeom prst="straightConnector1">
            <a:avLst/>
          </a:prstGeom>
          <a:ln w="1905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8" name="直接箭头连接符 117"/>
          <p:cNvCxnSpPr/>
          <p:nvPr/>
        </p:nvCxnSpPr>
        <p:spPr>
          <a:xfrm>
            <a:off x="6715140" y="3143248"/>
            <a:ext cx="500066" cy="357190"/>
          </a:xfrm>
          <a:prstGeom prst="straightConnector1">
            <a:avLst/>
          </a:prstGeom>
          <a:ln w="1905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131" name="组合 130"/>
          <p:cNvGrpSpPr/>
          <p:nvPr/>
        </p:nvGrpSpPr>
        <p:grpSpPr>
          <a:xfrm>
            <a:off x="8394790" y="2944368"/>
            <a:ext cx="293182" cy="1591064"/>
            <a:chOff x="8394790" y="2944368"/>
            <a:chExt cx="293182" cy="1591064"/>
          </a:xfrm>
        </p:grpSpPr>
        <p:cxnSp>
          <p:nvCxnSpPr>
            <p:cNvPr id="86" name="直接箭头连接符 85"/>
            <p:cNvCxnSpPr/>
            <p:nvPr/>
          </p:nvCxnSpPr>
          <p:spPr>
            <a:xfrm rot="10800000" flipV="1">
              <a:off x="8394790" y="4526288"/>
              <a:ext cx="285752" cy="1588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/>
              <a:tailEnd type="stealth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21" name="直接箭头连接符 120"/>
            <p:cNvCxnSpPr/>
            <p:nvPr/>
          </p:nvCxnSpPr>
          <p:spPr>
            <a:xfrm rot="10800000" flipV="1">
              <a:off x="8466228" y="2944368"/>
              <a:ext cx="211428" cy="2728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25" name="直接箭头连接符 124"/>
            <p:cNvCxnSpPr/>
            <p:nvPr/>
          </p:nvCxnSpPr>
          <p:spPr>
            <a:xfrm rot="16200000" flipV="1">
              <a:off x="7887282" y="3734742"/>
              <a:ext cx="1591064" cy="10316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134" name="TextBox 133"/>
          <p:cNvSpPr txBox="1"/>
          <p:nvPr/>
        </p:nvSpPr>
        <p:spPr>
          <a:xfrm>
            <a:off x="8385646" y="2679758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符合</a:t>
            </a:r>
            <a:endParaRPr lang="zh-CN" altLang="en-US" sz="1200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35" name="TextBox 134"/>
          <p:cNvSpPr txBox="1"/>
          <p:nvPr/>
        </p:nvSpPr>
        <p:spPr>
          <a:xfrm rot="19773417">
            <a:off x="5051956" y="4530480"/>
            <a:ext cx="50006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无异议</a:t>
            </a:r>
            <a:endParaRPr lang="zh-CN" altLang="en-US" sz="800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6257366" y="3875916"/>
            <a:ext cx="6429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投诉举报</a:t>
            </a:r>
            <a:endParaRPr lang="zh-CN" altLang="en-US" sz="800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cxnSp>
        <p:nvCxnSpPr>
          <p:cNvPr id="137" name="直接箭头连接符 136"/>
          <p:cNvCxnSpPr/>
          <p:nvPr/>
        </p:nvCxnSpPr>
        <p:spPr>
          <a:xfrm>
            <a:off x="5286380" y="3000372"/>
            <a:ext cx="285752" cy="1588"/>
          </a:xfrm>
          <a:prstGeom prst="straightConnector1">
            <a:avLst/>
          </a:prstGeom>
          <a:ln w="1905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38" name="TextBox 137"/>
          <p:cNvSpPr txBox="1"/>
          <p:nvPr/>
        </p:nvSpPr>
        <p:spPr>
          <a:xfrm>
            <a:off x="5170936" y="3018660"/>
            <a:ext cx="50006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不符合</a:t>
            </a:r>
            <a:endParaRPr lang="zh-CN" altLang="en-US" sz="800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cxnSp>
        <p:nvCxnSpPr>
          <p:cNvPr id="104" name="直接箭头连接符 103"/>
          <p:cNvCxnSpPr/>
          <p:nvPr/>
        </p:nvCxnSpPr>
        <p:spPr>
          <a:xfrm rot="16200000" flipH="1">
            <a:off x="1822431" y="5321313"/>
            <a:ext cx="213520" cy="794"/>
          </a:xfrm>
          <a:prstGeom prst="straightConnector1">
            <a:avLst/>
          </a:prstGeom>
          <a:ln w="1905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105" name="图片 104" descr="微信图片_20230620090211.jpg"/>
          <p:cNvPicPr>
            <a:picLocks noChangeAspect="1"/>
          </p:cNvPicPr>
          <p:nvPr/>
        </p:nvPicPr>
        <p:blipFill>
          <a:blip r:embed="rId6" cstate="print">
            <a:lum/>
          </a:blip>
          <a:stretch>
            <a:fillRect/>
          </a:stretch>
        </p:blipFill>
        <p:spPr>
          <a:xfrm>
            <a:off x="1688762" y="5438408"/>
            <a:ext cx="461952" cy="578561"/>
          </a:xfrm>
          <a:prstGeom prst="rect">
            <a:avLst/>
          </a:prstGeom>
          <a:ln w="28575" cap="sq">
            <a:solidFill>
              <a:srgbClr val="0070C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110" name="直接箭头连接符 109"/>
          <p:cNvCxnSpPr/>
          <p:nvPr/>
        </p:nvCxnSpPr>
        <p:spPr>
          <a:xfrm>
            <a:off x="2214546" y="5715016"/>
            <a:ext cx="285752" cy="1588"/>
          </a:xfrm>
          <a:prstGeom prst="straightConnector1">
            <a:avLst/>
          </a:prstGeom>
          <a:ln w="1905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113" name="图片 112" descr="微信图片_20230620090205.jpg"/>
          <p:cNvPicPr>
            <a:picLocks noChangeAspect="1"/>
          </p:cNvPicPr>
          <p:nvPr/>
        </p:nvPicPr>
        <p:blipFill>
          <a:blip r:embed="rId7" cstate="print"/>
          <a:srcRect b="21873"/>
          <a:stretch>
            <a:fillRect/>
          </a:stretch>
        </p:blipFill>
        <p:spPr>
          <a:xfrm>
            <a:off x="2535161" y="5420120"/>
            <a:ext cx="1179584" cy="632084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cxnSp>
        <p:nvCxnSpPr>
          <p:cNvPr id="119" name="直接箭头连接符 118"/>
          <p:cNvCxnSpPr/>
          <p:nvPr/>
        </p:nvCxnSpPr>
        <p:spPr>
          <a:xfrm rot="5400000" flipH="1" flipV="1">
            <a:off x="2957215" y="5276387"/>
            <a:ext cx="215108" cy="794"/>
          </a:xfrm>
          <a:prstGeom prst="straightConnector1">
            <a:avLst/>
          </a:prstGeom>
          <a:ln w="1905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94" name="页脚占位符 9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z="1000" dirty="0" smtClean="0"/>
              <a:t>6</a:t>
            </a:r>
            <a:endParaRPr lang="zh-CN" altLang="en-US" sz="1000" dirty="0"/>
          </a:p>
        </p:txBody>
      </p:sp>
      <p:sp>
        <p:nvSpPr>
          <p:cNvPr id="95" name="TextBox 94"/>
          <p:cNvSpPr txBox="1"/>
          <p:nvPr/>
        </p:nvSpPr>
        <p:spPr>
          <a:xfrm>
            <a:off x="285720" y="142852"/>
            <a:ext cx="857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 smtClean="0">
                <a:latin typeface="仿宋_GB2312" pitchFamily="49" charset="-122"/>
                <a:ea typeface="仿宋_GB2312" pitchFamily="49" charset="-122"/>
              </a:rPr>
              <a:t>附件：</a:t>
            </a:r>
            <a:r>
              <a:rPr lang="en-US" altLang="zh-CN" sz="1400" dirty="0" smtClean="0">
                <a:latin typeface="仿宋_GB2312" pitchFamily="49" charset="-122"/>
                <a:ea typeface="仿宋_GB2312" pitchFamily="49" charset="-122"/>
              </a:rPr>
              <a:t>2</a:t>
            </a:r>
            <a:endParaRPr lang="zh-CN" altLang="en-US" sz="1400" dirty="0">
              <a:latin typeface="仿宋_GB2312" pitchFamily="49" charset="-122"/>
              <a:ea typeface="仿宋_GB2312" pitchFamily="49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162</Words>
  <PresentationFormat>全屏显示(4:3)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Wang</dc:creator>
  <cp:lastModifiedBy>Wang</cp:lastModifiedBy>
  <cp:revision>20</cp:revision>
  <dcterms:created xsi:type="dcterms:W3CDTF">2023-06-05T00:29:49Z</dcterms:created>
  <dcterms:modified xsi:type="dcterms:W3CDTF">2023-06-21T02:39:35Z</dcterms:modified>
</cp:coreProperties>
</file>